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64592"/>
            <a:ext cx="8814816" cy="4814316"/>
          </a:xfrm>
          <a:prstGeom prst="rect">
            <a:avLst/>
          </a:prstGeom>
          <a:ln w="22225">
            <a:solidFill>
              <a:srgbClr val="B8B9D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548640"/>
            <a:ext cx="1783080" cy="292608"/>
          </a:xfrm>
          <a:prstGeom prst="rect">
            <a:avLst/>
          </a:prstGeom>
          <a:solidFill>
            <a:srgbClr val="A8E1C5"/>
          </a:solidFill>
          <a:ln w="12700">
            <a:solidFill>
              <a:srgbClr val="A8E1C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40080" y="548640"/>
            <a:ext cx="1691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200" kern="0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PERFORMED BY: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640080" y="86868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5A5C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Kayla Canfield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48640" y="1691640"/>
            <a:ext cx="8046720" cy="1874520"/>
          </a:xfrm>
          <a:prstGeom prst="rect">
            <a:avLst/>
          </a:prstGeom>
          <a:solidFill>
            <a:srgbClr val="7C7DBA"/>
          </a:solidFill>
          <a:ln w="12700">
            <a:solidFill>
              <a:srgbClr val="7C7DB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783080"/>
            <a:ext cx="8046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600" b="1" spc="18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GILEAD</a:t>
            </a:r>
            <a:endParaRPr lang="en-US" sz="9600" dirty="0"/>
          </a:p>
        </p:txBody>
      </p:sp>
      <p:sp>
        <p:nvSpPr>
          <p:cNvPr id="8" name="Text 6"/>
          <p:cNvSpPr/>
          <p:nvPr/>
        </p:nvSpPr>
        <p:spPr>
          <a:xfrm>
            <a:off x="4389120" y="2743200"/>
            <a:ext cx="3657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i="1" dirty="0">
                <a:solidFill>
                  <a:srgbClr val="A8E1C5"/>
                </a:solidFill>
                <a:latin typeface="Brush Script MT" pitchFamily="34" charset="0"/>
                <a:ea typeface="Brush Script MT" pitchFamily="34" charset="-122"/>
                <a:cs typeface="Brush Script MT" pitchFamily="34" charset="-120"/>
              </a:rPr>
              <a:t>Proposal</a:t>
            </a:r>
            <a:endParaRPr lang="en-US" sz="4400" dirty="0"/>
          </a:p>
        </p:txBody>
      </p:sp>
      <p:sp>
        <p:nvSpPr>
          <p:cNvPr id="9" name="Text 7"/>
          <p:cNvSpPr/>
          <p:nvPr/>
        </p:nvSpPr>
        <p:spPr>
          <a:xfrm>
            <a:off x="548640" y="3657600"/>
            <a:ext cx="8046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A5C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MEDUC 631-2 Capstone Grant Proposal  |  Mount St. Mary's University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812280" y="4160520"/>
            <a:ext cx="1783080" cy="292608"/>
          </a:xfrm>
          <a:prstGeom prst="rect">
            <a:avLst/>
          </a:prstGeom>
          <a:solidFill>
            <a:srgbClr val="A8E1C5"/>
          </a:solidFill>
          <a:ln w="12700">
            <a:solidFill>
              <a:srgbClr val="A8E1C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903720" y="4160520"/>
            <a:ext cx="1691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200" kern="0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SUPERVISED BY: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5852160" y="448056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400" dirty="0">
                <a:solidFill>
                  <a:srgbClr val="5A5C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Professor Doug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64592"/>
            <a:ext cx="8814816" cy="4814316"/>
          </a:xfrm>
          <a:prstGeom prst="rect">
            <a:avLst/>
          </a:prstGeom>
          <a:ln w="22225">
            <a:solidFill>
              <a:srgbClr val="B8B9D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2920"/>
            <a:ext cx="9144000" cy="914400"/>
          </a:xfrm>
          <a:prstGeom prst="rect">
            <a:avLst/>
          </a:prstGeom>
          <a:solidFill>
            <a:srgbClr val="7C7DBA"/>
          </a:solidFill>
          <a:ln w="12700">
            <a:solidFill>
              <a:srgbClr val="7C7DB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548640"/>
            <a:ext cx="685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Program Purpose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457200" y="1078992"/>
            <a:ext cx="6858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i="1" dirty="0">
                <a:solidFill>
                  <a:srgbClr val="D4F0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Scaffolded writing instruction within existing coursework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7863840" y="777240"/>
            <a:ext cx="822960" cy="365760"/>
          </a:xfrm>
          <a:prstGeom prst="rect">
            <a:avLst/>
          </a:prstGeom>
          <a:solidFill>
            <a:srgbClr val="A8E1C5"/>
          </a:solidFill>
          <a:ln w="12700">
            <a:solidFill>
              <a:srgbClr val="A8E1C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863840" y="777240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GILEAD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48640" y="169164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Academic Literacy Collaborative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548640" y="2103120"/>
            <a:ext cx="411480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300" dirty="0">
                <a:solidFill>
                  <a:srgbClr val="2A2D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proposed Academic Literacy Collaborative will design and implement </a:t>
            </a:r>
            <a:pPr algn="l"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300" b="1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Gilead</a:t>
            </a:r>
            <a:pPr algn="l"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300" dirty="0">
                <a:solidFill>
                  <a:srgbClr val="2A2D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a digital learning platform that delivers scaffolded writing instruction within first-year and lower-division undergraduate courses to improve student writing development and academic readiness.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846320" y="1783080"/>
            <a:ext cx="1828800" cy="1280160"/>
          </a:xfrm>
          <a:prstGeom prst="rect">
            <a:avLst/>
          </a:prstGeom>
          <a:solidFill>
            <a:srgbClr val="FFFFFF"/>
          </a:solidFill>
          <a:ln w="25400">
            <a:solidFill>
              <a:srgbClr val="A8E1C5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846320" y="1783080"/>
            <a:ext cx="1828800" cy="73152"/>
          </a:xfrm>
          <a:prstGeom prst="rect">
            <a:avLst/>
          </a:prstGeom>
          <a:solidFill>
            <a:srgbClr val="A8E1C5"/>
          </a:solidFill>
          <a:ln w="12700">
            <a:solidFill>
              <a:srgbClr val="A8E1C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846320" y="1920240"/>
            <a:ext cx="1828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7C7D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120</a:t>
            </a:r>
            <a:endParaRPr lang="en-US" sz="3600" dirty="0"/>
          </a:p>
        </p:txBody>
      </p:sp>
      <p:sp>
        <p:nvSpPr>
          <p:cNvPr id="13" name="Text 11"/>
          <p:cNvSpPr/>
          <p:nvPr/>
        </p:nvSpPr>
        <p:spPr>
          <a:xfrm>
            <a:off x="4937760" y="2560320"/>
            <a:ext cx="1645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A2D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Pilot Students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858000" y="1783080"/>
            <a:ext cx="1828800" cy="1280160"/>
          </a:xfrm>
          <a:prstGeom prst="rect">
            <a:avLst/>
          </a:prstGeom>
          <a:solidFill>
            <a:srgbClr val="FFFFFF"/>
          </a:solidFill>
          <a:ln w="25400">
            <a:solidFill>
              <a:srgbClr val="A8E1C5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858000" y="1783080"/>
            <a:ext cx="1828800" cy="73152"/>
          </a:xfrm>
          <a:prstGeom prst="rect">
            <a:avLst/>
          </a:prstGeom>
          <a:solidFill>
            <a:srgbClr val="A8E1C5"/>
          </a:solidFill>
          <a:ln w="12700">
            <a:solidFill>
              <a:srgbClr val="A8E1C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858000" y="1920240"/>
            <a:ext cx="1828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7C7D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3600" dirty="0"/>
          </a:p>
        </p:txBody>
      </p:sp>
      <p:sp>
        <p:nvSpPr>
          <p:cNvPr id="17" name="Text 15"/>
          <p:cNvSpPr/>
          <p:nvPr/>
        </p:nvSpPr>
        <p:spPr>
          <a:xfrm>
            <a:off x="6949440" y="2560320"/>
            <a:ext cx="1645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A2D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Course Sections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846320" y="3246120"/>
            <a:ext cx="1828800" cy="1280160"/>
          </a:xfrm>
          <a:prstGeom prst="rect">
            <a:avLst/>
          </a:prstGeom>
          <a:solidFill>
            <a:srgbClr val="FFFFFF"/>
          </a:solidFill>
          <a:ln w="25400">
            <a:solidFill>
              <a:srgbClr val="A8E1C5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846320" y="3246120"/>
            <a:ext cx="1828800" cy="73152"/>
          </a:xfrm>
          <a:prstGeom prst="rect">
            <a:avLst/>
          </a:prstGeom>
          <a:solidFill>
            <a:srgbClr val="A8E1C5"/>
          </a:solidFill>
          <a:ln w="12700">
            <a:solidFill>
              <a:srgbClr val="A8E1C5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46320" y="3383280"/>
            <a:ext cx="1828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7C7D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3600" dirty="0"/>
          </a:p>
        </p:txBody>
      </p:sp>
      <p:sp>
        <p:nvSpPr>
          <p:cNvPr id="21" name="Text 19"/>
          <p:cNvSpPr/>
          <p:nvPr/>
        </p:nvSpPr>
        <p:spPr>
          <a:xfrm>
            <a:off x="4937760" y="4023360"/>
            <a:ext cx="1645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A2D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LMS Platforms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2A2D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(Canvas, Moodle, Blackboard)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6858000" y="3246120"/>
            <a:ext cx="1828800" cy="1280160"/>
          </a:xfrm>
          <a:prstGeom prst="rect">
            <a:avLst/>
          </a:prstGeom>
          <a:solidFill>
            <a:srgbClr val="FFFFFF"/>
          </a:solidFill>
          <a:ln w="25400">
            <a:solidFill>
              <a:srgbClr val="A8E1C5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858000" y="3246120"/>
            <a:ext cx="1828800" cy="73152"/>
          </a:xfrm>
          <a:prstGeom prst="rect">
            <a:avLst/>
          </a:prstGeom>
          <a:solidFill>
            <a:srgbClr val="A8E1C5"/>
          </a:solidFill>
          <a:ln w="12700">
            <a:solidFill>
              <a:srgbClr val="A8E1C5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858000" y="3383280"/>
            <a:ext cx="1828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7C7D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3600" dirty="0"/>
          </a:p>
        </p:txBody>
      </p:sp>
      <p:sp>
        <p:nvSpPr>
          <p:cNvPr id="25" name="Text 23"/>
          <p:cNvSpPr/>
          <p:nvPr/>
        </p:nvSpPr>
        <p:spPr>
          <a:xfrm>
            <a:off x="6949440" y="4023360"/>
            <a:ext cx="1645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A2D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Pilot Semesters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2A2D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(Oct 2026 – Jun 2027)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457200" y="4800600"/>
            <a:ext cx="640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100" kern="0" dirty="0">
                <a:solidFill>
                  <a:srgbClr val="8A8D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ACADEMIC LITERACY COLLABORATIVE  |  Gilead Pilot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7772400" y="480060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5A5C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 /  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64592"/>
            <a:ext cx="8814816" cy="4814316"/>
          </a:xfrm>
          <a:prstGeom prst="rect">
            <a:avLst/>
          </a:prstGeom>
          <a:ln w="22225">
            <a:solidFill>
              <a:srgbClr val="B8B9D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2920"/>
            <a:ext cx="9144000" cy="914400"/>
          </a:xfrm>
          <a:prstGeom prst="rect">
            <a:avLst/>
          </a:prstGeom>
          <a:solidFill>
            <a:srgbClr val="7C7DBA"/>
          </a:solidFill>
          <a:ln w="12700">
            <a:solidFill>
              <a:srgbClr val="7C7DB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548640"/>
            <a:ext cx="685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Program Goals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457200" y="1078992"/>
            <a:ext cx="6858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i="1" dirty="0">
                <a:solidFill>
                  <a:srgbClr val="D4F0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the Gilead pilot will accomplish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7863840" y="777240"/>
            <a:ext cx="822960" cy="365760"/>
          </a:xfrm>
          <a:prstGeom prst="rect">
            <a:avLst/>
          </a:prstGeom>
          <a:solidFill>
            <a:srgbClr val="A8E1C5"/>
          </a:solidFill>
          <a:ln w="12700">
            <a:solidFill>
              <a:srgbClr val="A8E1C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863840" y="777240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GILEAD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1737360"/>
            <a:ext cx="2606040" cy="2834640"/>
          </a:xfrm>
          <a:prstGeom prst="rect">
            <a:avLst/>
          </a:prstGeom>
          <a:solidFill>
            <a:srgbClr val="FFFFFF"/>
          </a:solidFill>
          <a:ln w="19050">
            <a:solidFill>
              <a:srgbClr val="B8B9D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48640" y="1737360"/>
            <a:ext cx="2606040" cy="502920"/>
          </a:xfrm>
          <a:prstGeom prst="rect">
            <a:avLst/>
          </a:prstGeom>
          <a:solidFill>
            <a:srgbClr val="7C7DBA"/>
          </a:solidFill>
          <a:ln w="12700">
            <a:solidFill>
              <a:srgbClr val="7C7DB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1737360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GOAL 1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1440180" y="2423160"/>
            <a:ext cx="822960" cy="822960"/>
          </a:xfrm>
          <a:prstGeom prst="ellipse">
            <a:avLst/>
          </a:prstGeom>
          <a:solidFill>
            <a:srgbClr val="A8E1C5"/>
          </a:solidFill>
          <a:ln w="12700">
            <a:solidFill>
              <a:srgbClr val="A8E1C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440180" y="242316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3600" dirty="0"/>
          </a:p>
        </p:txBody>
      </p:sp>
      <p:sp>
        <p:nvSpPr>
          <p:cNvPr id="13" name="Text 11"/>
          <p:cNvSpPr/>
          <p:nvPr/>
        </p:nvSpPr>
        <p:spPr>
          <a:xfrm>
            <a:off x="685800" y="3383280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Strengthen Writing Proficiency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731520" y="3931920"/>
            <a:ext cx="2240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2A2D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Deliver structured, process-based writing instruction within existing first-year and lower-division coursework.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3291840" y="1737360"/>
            <a:ext cx="2606040" cy="2834640"/>
          </a:xfrm>
          <a:prstGeom prst="rect">
            <a:avLst/>
          </a:prstGeom>
          <a:solidFill>
            <a:srgbClr val="FFFFFF"/>
          </a:solidFill>
          <a:ln w="19050">
            <a:solidFill>
              <a:srgbClr val="B8B9D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291840" y="1737360"/>
            <a:ext cx="2606040" cy="502920"/>
          </a:xfrm>
          <a:prstGeom prst="rect">
            <a:avLst/>
          </a:prstGeom>
          <a:solidFill>
            <a:srgbClr val="7C7DBA"/>
          </a:solidFill>
          <a:ln w="12700">
            <a:solidFill>
              <a:srgbClr val="7C7DB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291840" y="1737360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GOAL 2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4183380" y="2423160"/>
            <a:ext cx="822960" cy="822960"/>
          </a:xfrm>
          <a:prstGeom prst="ellipse">
            <a:avLst/>
          </a:prstGeom>
          <a:solidFill>
            <a:srgbClr val="A8E1C5"/>
          </a:solidFill>
          <a:ln w="12700">
            <a:solidFill>
              <a:srgbClr val="A8E1C5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183380" y="242316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3600" dirty="0"/>
          </a:p>
        </p:txBody>
      </p:sp>
      <p:sp>
        <p:nvSpPr>
          <p:cNvPr id="20" name="Text 18"/>
          <p:cNvSpPr/>
          <p:nvPr/>
        </p:nvSpPr>
        <p:spPr>
          <a:xfrm>
            <a:off x="3429000" y="3383280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Support Academic Integrity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3474720" y="3931920"/>
            <a:ext cx="2240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2A2D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instructors verifiable documentation of how students develop their writing over time.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6035040" y="1737360"/>
            <a:ext cx="2606040" cy="2834640"/>
          </a:xfrm>
          <a:prstGeom prst="rect">
            <a:avLst/>
          </a:prstGeom>
          <a:solidFill>
            <a:srgbClr val="FFFFFF"/>
          </a:solidFill>
          <a:ln w="19050">
            <a:solidFill>
              <a:srgbClr val="B8B9D8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035040" y="1737360"/>
            <a:ext cx="2606040" cy="502920"/>
          </a:xfrm>
          <a:prstGeom prst="rect">
            <a:avLst/>
          </a:prstGeom>
          <a:solidFill>
            <a:srgbClr val="7C7DBA"/>
          </a:solidFill>
          <a:ln w="12700">
            <a:solidFill>
              <a:srgbClr val="7C7DB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035040" y="1737360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GOAL 3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6926580" y="2423160"/>
            <a:ext cx="822960" cy="822960"/>
          </a:xfrm>
          <a:prstGeom prst="ellipse">
            <a:avLst/>
          </a:prstGeom>
          <a:solidFill>
            <a:srgbClr val="A8E1C5"/>
          </a:solidFill>
          <a:ln w="12700">
            <a:solidFill>
              <a:srgbClr val="A8E1C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926580" y="242316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3600" dirty="0"/>
          </a:p>
        </p:txBody>
      </p:sp>
      <p:sp>
        <p:nvSpPr>
          <p:cNvPr id="27" name="Text 25"/>
          <p:cNvSpPr/>
          <p:nvPr/>
        </p:nvSpPr>
        <p:spPr>
          <a:xfrm>
            <a:off x="6172200" y="3383280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Expand Equitable Access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6217920" y="3931920"/>
            <a:ext cx="2240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2A2D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Reach first-generation and underserved students within the LMS environments they already use.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457200" y="4800600"/>
            <a:ext cx="640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100" kern="0" dirty="0">
                <a:solidFill>
                  <a:srgbClr val="8A8D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ACADEMIC LITERACY COLLABORATIVE  |  Gilead Pilot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7772400" y="480060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5A5C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 /  9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64592"/>
            <a:ext cx="8814816" cy="4814316"/>
          </a:xfrm>
          <a:prstGeom prst="rect">
            <a:avLst/>
          </a:prstGeom>
          <a:ln w="22225">
            <a:solidFill>
              <a:srgbClr val="B8B9D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2920"/>
            <a:ext cx="9144000" cy="914400"/>
          </a:xfrm>
          <a:prstGeom prst="rect">
            <a:avLst/>
          </a:prstGeom>
          <a:solidFill>
            <a:srgbClr val="7C7DBA"/>
          </a:solidFill>
          <a:ln w="12700">
            <a:solidFill>
              <a:srgbClr val="7C7DB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548640"/>
            <a:ext cx="7040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Goal 1: Strengthen Writing Proficiency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457200" y="1097280"/>
            <a:ext cx="7040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D4F0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ISTE Std. 6  |  CWPA/NCTE/NWP Framework  |  WAC Framework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7863840" y="777240"/>
            <a:ext cx="822960" cy="365760"/>
          </a:xfrm>
          <a:prstGeom prst="rect">
            <a:avLst/>
          </a:prstGeom>
          <a:solidFill>
            <a:srgbClr val="A8E1C5"/>
          </a:solidFill>
          <a:ln w="12700">
            <a:solidFill>
              <a:srgbClr val="A8E1C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863840" y="777240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GILEAD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1691640"/>
            <a:ext cx="3931920" cy="320040"/>
          </a:xfrm>
          <a:prstGeom prst="rect">
            <a:avLst/>
          </a:prstGeom>
          <a:solidFill>
            <a:srgbClr val="A8E1C5"/>
          </a:solidFill>
          <a:ln w="12700">
            <a:solidFill>
              <a:srgbClr val="A8E1C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69164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200" kern="0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Objective 1.1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548640" y="2057400"/>
            <a:ext cx="3931920" cy="640080"/>
          </a:xfrm>
          <a:prstGeom prst="rect">
            <a:avLst/>
          </a:prstGeom>
          <a:solidFill>
            <a:srgbClr val="FFFFFF"/>
          </a:solidFill>
          <a:ln w="12700">
            <a:solidFill>
              <a:srgbClr val="B8B9D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85800" y="210312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50" i="1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and develop 8 scaffolded writing modules for Canvas, Moodle, and Blackboard.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48640" y="2788920"/>
            <a:ext cx="3931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00" b="1" spc="200" kern="0" dirty="0">
                <a:solidFill>
                  <a:srgbClr val="7C7D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ASSOCIATED TASKS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548640" y="3108960"/>
            <a:ext cx="201168" cy="201168"/>
          </a:xfrm>
          <a:prstGeom prst="ellipse">
            <a:avLst/>
          </a:prstGeom>
          <a:solidFill>
            <a:srgbClr val="7C7DBA"/>
          </a:solidFill>
          <a:ln w="12700">
            <a:solidFill>
              <a:srgbClr val="7C7DB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3108960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41248" y="3063240"/>
            <a:ext cx="363931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2A2D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Develop instructional storyboards for all 8 Gilead modules; specify objectives, activities, and feedback prompts for each writing stage. (Instructional Designer; 6 weeks)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548640" y="3950208"/>
            <a:ext cx="201168" cy="201168"/>
          </a:xfrm>
          <a:prstGeom prst="ellipse">
            <a:avLst/>
          </a:prstGeom>
          <a:solidFill>
            <a:srgbClr val="7C7DBA"/>
          </a:solidFill>
          <a:ln w="12700">
            <a:solidFill>
              <a:srgbClr val="7C7DB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48640" y="3950208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841248" y="3904488"/>
            <a:ext cx="363931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2A2D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and test all 8 modules in Canvas with structured feedback from a 5-member faculty review panel before fall launch. (Platform Developer + ID; 4 weeks)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663440" y="1691640"/>
            <a:ext cx="3931920" cy="320040"/>
          </a:xfrm>
          <a:prstGeom prst="rect">
            <a:avLst/>
          </a:prstGeom>
          <a:solidFill>
            <a:srgbClr val="A8E1C5"/>
          </a:solidFill>
          <a:ln w="12700">
            <a:solidFill>
              <a:srgbClr val="A8E1C5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00600" y="169164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200" kern="0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Objective 1.2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663440" y="2057400"/>
            <a:ext cx="3931920" cy="640080"/>
          </a:xfrm>
          <a:prstGeom prst="rect">
            <a:avLst/>
          </a:prstGeom>
          <a:solidFill>
            <a:srgbClr val="FFFFFF"/>
          </a:solidFill>
          <a:ln w="12700">
            <a:solidFill>
              <a:srgbClr val="B8B9D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800600" y="210312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50" i="1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Implement Gilead modules across 6 lower-division course sections during the pilot year.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4663440" y="2788920"/>
            <a:ext cx="3931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00" b="1" spc="200" kern="0" dirty="0">
                <a:solidFill>
                  <a:srgbClr val="7C7D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ASSOCIATED TASKS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4663440" y="3108960"/>
            <a:ext cx="201168" cy="201168"/>
          </a:xfrm>
          <a:prstGeom prst="ellipse">
            <a:avLst/>
          </a:prstGeom>
          <a:solidFill>
            <a:srgbClr val="7C7DBA"/>
          </a:solidFill>
          <a:ln w="12700">
            <a:solidFill>
              <a:srgbClr val="7C7DB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663440" y="3108960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4956048" y="3063240"/>
            <a:ext cx="363931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2A2D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Facilitate two 3-hour faculty PD sessions for 6 pilot instructors on platform navigation, module assignment, and progress monitoring. (Program Coordinator; late Aug 2026)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4663440" y="3950208"/>
            <a:ext cx="201168" cy="201168"/>
          </a:xfrm>
          <a:prstGeom prst="ellipse">
            <a:avLst/>
          </a:prstGeom>
          <a:solidFill>
            <a:srgbClr val="7C7DBA"/>
          </a:solidFill>
          <a:ln w="12700">
            <a:solidFill>
              <a:srgbClr val="7C7DB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663440" y="3950208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956048" y="3904488"/>
            <a:ext cx="363931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2A2D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Administer pre- and post-semester writing assessments to all 120 students using a shared analytic rubric. (Program Evaluator; both pilot semesters)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57200" y="4800600"/>
            <a:ext cx="640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100" kern="0" dirty="0">
                <a:solidFill>
                  <a:srgbClr val="8A8D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ACADEMIC LITERACY COLLABORATIVE  |  Gilead Pilot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772400" y="480060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5A5C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 /  9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64592"/>
            <a:ext cx="8814816" cy="4814316"/>
          </a:xfrm>
          <a:prstGeom prst="rect">
            <a:avLst/>
          </a:prstGeom>
          <a:ln w="22225">
            <a:solidFill>
              <a:srgbClr val="B8B9D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2920"/>
            <a:ext cx="9144000" cy="914400"/>
          </a:xfrm>
          <a:prstGeom prst="rect">
            <a:avLst/>
          </a:prstGeom>
          <a:solidFill>
            <a:srgbClr val="7C7DBA"/>
          </a:solidFill>
          <a:ln w="12700">
            <a:solidFill>
              <a:srgbClr val="7C7DB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548640"/>
            <a:ext cx="7040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Goal 2: Support Academic Integrity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457200" y="1097280"/>
            <a:ext cx="7040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D4F0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ISTE Std. 6  |  CWPA/NCTE/NWP Framework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7863840" y="777240"/>
            <a:ext cx="822960" cy="365760"/>
          </a:xfrm>
          <a:prstGeom prst="rect">
            <a:avLst/>
          </a:prstGeom>
          <a:solidFill>
            <a:srgbClr val="A8E1C5"/>
          </a:solidFill>
          <a:ln w="12700">
            <a:solidFill>
              <a:srgbClr val="A8E1C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863840" y="777240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GILEAD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1691640"/>
            <a:ext cx="3931920" cy="320040"/>
          </a:xfrm>
          <a:prstGeom prst="rect">
            <a:avLst/>
          </a:prstGeom>
          <a:solidFill>
            <a:srgbClr val="A8E1C5"/>
          </a:solidFill>
          <a:ln w="12700">
            <a:solidFill>
              <a:srgbClr val="A8E1C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69164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200" kern="0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Objective 2.1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548640" y="2057400"/>
            <a:ext cx="3931920" cy="640080"/>
          </a:xfrm>
          <a:prstGeom prst="rect">
            <a:avLst/>
          </a:prstGeom>
          <a:solidFill>
            <a:srgbClr val="FFFFFF"/>
          </a:solidFill>
          <a:ln w="12700">
            <a:solidFill>
              <a:srgbClr val="B8B9D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85800" y="210312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50" i="1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Configure process-documentation tools across all 6 pilot course sections.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48640" y="2788920"/>
            <a:ext cx="3931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00" b="1" spc="200" kern="0" dirty="0">
                <a:solidFill>
                  <a:srgbClr val="7C7D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ASSOCIATED TASKS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548640" y="3108960"/>
            <a:ext cx="201168" cy="201168"/>
          </a:xfrm>
          <a:prstGeom prst="ellipse">
            <a:avLst/>
          </a:prstGeom>
          <a:solidFill>
            <a:srgbClr val="7C7DBA"/>
          </a:solidFill>
          <a:ln w="12700">
            <a:solidFill>
              <a:srgbClr val="7C7DB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3108960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41248" y="3063240"/>
            <a:ext cx="363931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2A2D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Program keystroke logging, draft-progression tracking, and time-on-task recording within Gilead before fall semester. (Platform Developer; 3 weeks)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548640" y="3950208"/>
            <a:ext cx="201168" cy="201168"/>
          </a:xfrm>
          <a:prstGeom prst="ellipse">
            <a:avLst/>
          </a:prstGeom>
          <a:solidFill>
            <a:srgbClr val="7C7DBA"/>
          </a:solidFill>
          <a:ln w="12700">
            <a:solidFill>
              <a:srgbClr val="7C7DB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48640" y="3950208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841248" y="3904488"/>
            <a:ext cx="363931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2A2D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Train 6 pilot instructors to read and interpret Gilead process records and AI-anomaly flags through a 2-hour workshop. (Program Coordinator; late Aug 2026)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663440" y="1691640"/>
            <a:ext cx="3931920" cy="320040"/>
          </a:xfrm>
          <a:prstGeom prst="rect">
            <a:avLst/>
          </a:prstGeom>
          <a:solidFill>
            <a:srgbClr val="A8E1C5"/>
          </a:solidFill>
          <a:ln w="12700">
            <a:solidFill>
              <a:srgbClr val="A8E1C5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00600" y="169164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200" kern="0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Objective 2.2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663440" y="2057400"/>
            <a:ext cx="3931920" cy="640080"/>
          </a:xfrm>
          <a:prstGeom prst="rect">
            <a:avLst/>
          </a:prstGeom>
          <a:solidFill>
            <a:srgbClr val="FFFFFF"/>
          </a:solidFill>
          <a:ln w="12700">
            <a:solidFill>
              <a:srgbClr val="B8B9D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800600" y="210312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50" i="1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Develop and distribute an academic integrity protocol for Gilead-generated process data.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4663440" y="2788920"/>
            <a:ext cx="3931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00" b="1" spc="200" kern="0" dirty="0">
                <a:solidFill>
                  <a:srgbClr val="7C7D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ASSOCIATED TASKS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4663440" y="3108960"/>
            <a:ext cx="201168" cy="201168"/>
          </a:xfrm>
          <a:prstGeom prst="ellipse">
            <a:avLst/>
          </a:prstGeom>
          <a:solidFill>
            <a:srgbClr val="7C7DBA"/>
          </a:solidFill>
          <a:ln w="12700">
            <a:solidFill>
              <a:srgbClr val="7C7DB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663440" y="3108960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4956048" y="3063240"/>
            <a:ext cx="363931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2A2D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Draft the protocol in consultation with the Dean of Students and the academic integrity officer. (Principal Investigator; 4 weeks, Sep–Oct 2026)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4663440" y="3950208"/>
            <a:ext cx="201168" cy="201168"/>
          </a:xfrm>
          <a:prstGeom prst="ellipse">
            <a:avLst/>
          </a:prstGeom>
          <a:solidFill>
            <a:srgbClr val="7C7DBA"/>
          </a:solidFill>
          <a:ln w="12700">
            <a:solidFill>
              <a:srgbClr val="7C7DB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663440" y="3950208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956048" y="3904488"/>
            <a:ext cx="363931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2A2D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 the protocol at Faculty Senate and distribute to all pilot department chairs before spring 2027. (Program Coordinator; Nov 2026)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57200" y="4800600"/>
            <a:ext cx="640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100" kern="0" dirty="0">
                <a:solidFill>
                  <a:srgbClr val="8A8D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ACADEMIC LITERACY COLLABORATIVE  |  Gilead Pilot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772400" y="480060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5A5C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 /  9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64592"/>
            <a:ext cx="8814816" cy="4814316"/>
          </a:xfrm>
          <a:prstGeom prst="rect">
            <a:avLst/>
          </a:prstGeom>
          <a:ln w="22225">
            <a:solidFill>
              <a:srgbClr val="B8B9D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2920"/>
            <a:ext cx="9144000" cy="914400"/>
          </a:xfrm>
          <a:prstGeom prst="rect">
            <a:avLst/>
          </a:prstGeom>
          <a:solidFill>
            <a:srgbClr val="7C7DBA"/>
          </a:solidFill>
          <a:ln w="12700">
            <a:solidFill>
              <a:srgbClr val="7C7DB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548640"/>
            <a:ext cx="7040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Goal 3: Expand Equitable Access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457200" y="1097280"/>
            <a:ext cx="7040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D4F0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ISTE Std. 6  |  Culturally Sustaining Pedagogy (Paris, 2012)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7863840" y="777240"/>
            <a:ext cx="822960" cy="365760"/>
          </a:xfrm>
          <a:prstGeom prst="rect">
            <a:avLst/>
          </a:prstGeom>
          <a:solidFill>
            <a:srgbClr val="A8E1C5"/>
          </a:solidFill>
          <a:ln w="12700">
            <a:solidFill>
              <a:srgbClr val="A8E1C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863840" y="777240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GILEAD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1691640"/>
            <a:ext cx="3931920" cy="320040"/>
          </a:xfrm>
          <a:prstGeom prst="rect">
            <a:avLst/>
          </a:prstGeom>
          <a:solidFill>
            <a:srgbClr val="A8E1C5"/>
          </a:solidFill>
          <a:ln w="12700">
            <a:solidFill>
              <a:srgbClr val="A8E1C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69164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200" kern="0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Objective 3.1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548640" y="2057400"/>
            <a:ext cx="3931920" cy="640080"/>
          </a:xfrm>
          <a:prstGeom prst="rect">
            <a:avLst/>
          </a:prstGeom>
          <a:solidFill>
            <a:srgbClr val="FFFFFF"/>
          </a:solidFill>
          <a:ln w="12700">
            <a:solidFill>
              <a:srgbClr val="B8B9D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85800" y="210312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50" i="1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Recruit a pilot cohort with at least 40% first-generation enrollment across all 6 sections.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48640" y="2788920"/>
            <a:ext cx="3931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00" b="1" spc="200" kern="0" dirty="0">
                <a:solidFill>
                  <a:srgbClr val="7C7D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ASSOCIATED TASKS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548640" y="3108960"/>
            <a:ext cx="201168" cy="201168"/>
          </a:xfrm>
          <a:prstGeom prst="ellipse">
            <a:avLst/>
          </a:prstGeom>
          <a:solidFill>
            <a:srgbClr val="7C7DBA"/>
          </a:solidFill>
          <a:ln w="12700">
            <a:solidFill>
              <a:srgbClr val="7C7DB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3108960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41248" y="3063240"/>
            <a:ext cx="363931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2A2D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Coordinate with Institutional Research and First-Generation Student Success to verify enrollment thresholds; flag sections below threshold for outreach. (Program Coordinator; 2 weeks)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548640" y="3950208"/>
            <a:ext cx="201168" cy="201168"/>
          </a:xfrm>
          <a:prstGeom prst="ellipse">
            <a:avLst/>
          </a:prstGeom>
          <a:solidFill>
            <a:srgbClr val="7C7DBA"/>
          </a:solidFill>
          <a:ln w="12700">
            <a:solidFill>
              <a:srgbClr val="7C7DB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48640" y="3950208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841248" y="3904488"/>
            <a:ext cx="363931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2A2D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Administer baseline survey to 120 students on writing experience, comfort, and resource familiarity, stratified by first-generation status. (Program Evaluator; Week 1, Oct 2026)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663440" y="1691640"/>
            <a:ext cx="3931920" cy="320040"/>
          </a:xfrm>
          <a:prstGeom prst="rect">
            <a:avLst/>
          </a:prstGeom>
          <a:solidFill>
            <a:srgbClr val="A8E1C5"/>
          </a:solidFill>
          <a:ln w="12700">
            <a:solidFill>
              <a:srgbClr val="A8E1C5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00600" y="169164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200" kern="0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Objective 3.2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663440" y="2057400"/>
            <a:ext cx="3931920" cy="640080"/>
          </a:xfrm>
          <a:prstGeom prst="rect">
            <a:avLst/>
          </a:prstGeom>
          <a:solidFill>
            <a:srgbClr val="FFFFFF"/>
          </a:solidFill>
          <a:ln w="12700">
            <a:solidFill>
              <a:srgbClr val="B8B9D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800600" y="210312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50" i="1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Evaluate access and engagement outcomes at the close of each pilot semester.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4663440" y="2788920"/>
            <a:ext cx="3931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00" b="1" spc="200" kern="0" dirty="0">
                <a:solidFill>
                  <a:srgbClr val="7C7D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ASSOCIATED TASKS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4663440" y="3108960"/>
            <a:ext cx="201168" cy="201168"/>
          </a:xfrm>
          <a:prstGeom prst="ellipse">
            <a:avLst/>
          </a:prstGeom>
          <a:solidFill>
            <a:srgbClr val="7C7DBA"/>
          </a:solidFill>
          <a:ln w="12700">
            <a:solidFill>
              <a:srgbClr val="7C7DB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663440" y="3108960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4956048" y="3063240"/>
            <a:ext cx="363931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2A2D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Analyze Gilead engagement data by first-generation status, Pell eligibility, and major; identify completion and proficiency disparities. (Program Evaluator; 2 weeks each semester)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4663440" y="3950208"/>
            <a:ext cx="201168" cy="201168"/>
          </a:xfrm>
          <a:prstGeom prst="ellipse">
            <a:avLst/>
          </a:prstGeom>
          <a:solidFill>
            <a:srgbClr val="7C7DBA"/>
          </a:solidFill>
          <a:ln w="12700">
            <a:solidFill>
              <a:srgbClr val="7C7DB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663440" y="3950208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956048" y="3904488"/>
            <a:ext cx="363931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2A2D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Compile and submit equity reports with engagement patterns, proficiency gains, and recommended adjustments. (Program Evaluator; 3 weeks each cycle)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57200" y="4800600"/>
            <a:ext cx="640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100" kern="0" dirty="0">
                <a:solidFill>
                  <a:srgbClr val="8A8D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ACADEMIC LITERACY COLLABORATIVE  |  Gilead Pilot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772400" y="480060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5A5C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 /  9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64592"/>
            <a:ext cx="8814816" cy="4814316"/>
          </a:xfrm>
          <a:prstGeom prst="rect">
            <a:avLst/>
          </a:prstGeom>
          <a:ln w="22225">
            <a:solidFill>
              <a:srgbClr val="B8B9D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2920"/>
            <a:ext cx="9144000" cy="914400"/>
          </a:xfrm>
          <a:prstGeom prst="rect">
            <a:avLst/>
          </a:prstGeom>
          <a:solidFill>
            <a:srgbClr val="7C7DBA"/>
          </a:solidFill>
          <a:ln w="12700">
            <a:solidFill>
              <a:srgbClr val="7C7DB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548640"/>
            <a:ext cx="685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Evaluation Plan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457200" y="1078992"/>
            <a:ext cx="6858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i="1" dirty="0">
                <a:solidFill>
                  <a:srgbClr val="D4F0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Mixed-methods, triangulated across all three goals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7863840" y="777240"/>
            <a:ext cx="822960" cy="365760"/>
          </a:xfrm>
          <a:prstGeom prst="rect">
            <a:avLst/>
          </a:prstGeom>
          <a:solidFill>
            <a:srgbClr val="A8E1C5"/>
          </a:solidFill>
          <a:ln w="12700">
            <a:solidFill>
              <a:srgbClr val="A8E1C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863840" y="777240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GILEAD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1691640"/>
            <a:ext cx="2606040" cy="3017520"/>
          </a:xfrm>
          <a:prstGeom prst="rect">
            <a:avLst/>
          </a:prstGeom>
          <a:solidFill>
            <a:srgbClr val="FFFFFF"/>
          </a:solidFill>
          <a:ln w="19050">
            <a:solidFill>
              <a:srgbClr val="B8B9D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48640" y="1691640"/>
            <a:ext cx="2606040" cy="457200"/>
          </a:xfrm>
          <a:prstGeom prst="rect">
            <a:avLst/>
          </a:prstGeom>
          <a:solidFill>
            <a:srgbClr val="7C7DBA"/>
          </a:solidFill>
          <a:ln w="12700">
            <a:solidFill>
              <a:srgbClr val="7C7DB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1691640"/>
            <a:ext cx="2606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SURVEYS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731520" y="2331720"/>
            <a:ext cx="2240280" cy="292608"/>
          </a:xfrm>
          <a:prstGeom prst="rect">
            <a:avLst/>
          </a:prstGeom>
          <a:solidFill>
            <a:srgbClr val="D4F0E0"/>
          </a:solidFill>
          <a:ln w="12700">
            <a:solidFill>
              <a:srgbClr val="D4F0E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31520" y="2331720"/>
            <a:ext cx="2240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Oct 2026, Dec 2026, Jun 2027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731520" y="2743200"/>
            <a:ext cx="2240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b="1" spc="200" kern="0" dirty="0">
                <a:solidFill>
                  <a:srgbClr val="7C7D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PARTICIPANTS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731520" y="2926080"/>
            <a:ext cx="2240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2A2D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120 pilot students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731520" y="3657600"/>
            <a:ext cx="2240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b="1" spc="200" kern="0" dirty="0">
                <a:solidFill>
                  <a:srgbClr val="7C7D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31520" y="3840480"/>
            <a:ext cx="2240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2A2D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Likert items on writing confidence, process familiarity, platform engagement, and access; mid-semester instructor survey on functionality.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3291840" y="1691640"/>
            <a:ext cx="2606040" cy="3017520"/>
          </a:xfrm>
          <a:prstGeom prst="rect">
            <a:avLst/>
          </a:prstGeom>
          <a:solidFill>
            <a:srgbClr val="FFFFFF"/>
          </a:solidFill>
          <a:ln w="19050">
            <a:solidFill>
              <a:srgbClr val="B8B9D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3291840" y="1691640"/>
            <a:ext cx="2606040" cy="457200"/>
          </a:xfrm>
          <a:prstGeom prst="rect">
            <a:avLst/>
          </a:prstGeom>
          <a:solidFill>
            <a:srgbClr val="7C7DBA"/>
          </a:solidFill>
          <a:ln w="12700">
            <a:solidFill>
              <a:srgbClr val="7C7DB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291840" y="1691640"/>
            <a:ext cx="2606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INSTRUCTOR INTERVIEWS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3474720" y="2331720"/>
            <a:ext cx="2240280" cy="292608"/>
          </a:xfrm>
          <a:prstGeom prst="rect">
            <a:avLst/>
          </a:prstGeom>
          <a:solidFill>
            <a:srgbClr val="D4F0E0"/>
          </a:solidFill>
          <a:ln w="12700">
            <a:solidFill>
              <a:srgbClr val="D4F0E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474720" y="2331720"/>
            <a:ext cx="2240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Nov 2026  &amp;  Apr 2027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3474720" y="2743200"/>
            <a:ext cx="2240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b="1" spc="200" kern="0" dirty="0">
                <a:solidFill>
                  <a:srgbClr val="7C7D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PARTICIPANTS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3474720" y="2926080"/>
            <a:ext cx="2240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2A2D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6 pilot instructors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3474720" y="3657600"/>
            <a:ext cx="2240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b="1" spc="200" kern="0" dirty="0">
                <a:solidFill>
                  <a:srgbClr val="7C7D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3474720" y="3840480"/>
            <a:ext cx="2240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2A2D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Semi-structured 45-minute interviews on student engagement, process-record use, and platform refinement; thematic coding via codebook.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6035040" y="1691640"/>
            <a:ext cx="2606040" cy="3017520"/>
          </a:xfrm>
          <a:prstGeom prst="rect">
            <a:avLst/>
          </a:prstGeom>
          <a:solidFill>
            <a:srgbClr val="FFFFFF"/>
          </a:solidFill>
          <a:ln w="19050">
            <a:solidFill>
              <a:srgbClr val="B8B9D8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035040" y="1691640"/>
            <a:ext cx="2606040" cy="457200"/>
          </a:xfrm>
          <a:prstGeom prst="rect">
            <a:avLst/>
          </a:prstGeom>
          <a:solidFill>
            <a:srgbClr val="7C7DBA"/>
          </a:solidFill>
          <a:ln w="12700">
            <a:solidFill>
              <a:srgbClr val="7C7DB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035040" y="1691640"/>
            <a:ext cx="2606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FOCUS GROUPS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6217920" y="2331720"/>
            <a:ext cx="2240280" cy="292608"/>
          </a:xfrm>
          <a:prstGeom prst="rect">
            <a:avLst/>
          </a:prstGeom>
          <a:solidFill>
            <a:srgbClr val="D4F0E0"/>
          </a:solidFill>
          <a:ln w="12700">
            <a:solidFill>
              <a:srgbClr val="D4F0E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217920" y="2331720"/>
            <a:ext cx="2240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 2026  &amp;  Jun 2027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6217920" y="2743200"/>
            <a:ext cx="2240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b="1" spc="200" kern="0" dirty="0">
                <a:solidFill>
                  <a:srgbClr val="7C7D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PARTICIPANTS</a:t>
            </a:r>
            <a:endParaRPr lang="en-US" sz="800" dirty="0"/>
          </a:p>
        </p:txBody>
      </p:sp>
      <p:sp>
        <p:nvSpPr>
          <p:cNvPr id="32" name="Text 30"/>
          <p:cNvSpPr/>
          <p:nvPr/>
        </p:nvSpPr>
        <p:spPr>
          <a:xfrm>
            <a:off x="6217920" y="2926080"/>
            <a:ext cx="2240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2A2D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8–10 students × 2 cohorts per semester (stratified by first-gen status)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3657600"/>
            <a:ext cx="2240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b="1" spc="200" kern="0" dirty="0">
                <a:solidFill>
                  <a:srgbClr val="7C7D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</a:t>
            </a:r>
            <a:endParaRPr lang="en-US" sz="800" dirty="0"/>
          </a:p>
        </p:txBody>
      </p:sp>
      <p:sp>
        <p:nvSpPr>
          <p:cNvPr id="34" name="Text 32"/>
          <p:cNvSpPr/>
          <p:nvPr/>
        </p:nvSpPr>
        <p:spPr>
          <a:xfrm>
            <a:off x="6217920" y="3840480"/>
            <a:ext cx="2240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2A2D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60-minute facilitated sessions on motivation, perceived access, and the experience of staged writing.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457200" y="4800600"/>
            <a:ext cx="640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100" kern="0" dirty="0">
                <a:solidFill>
                  <a:srgbClr val="8A8D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ACADEMIC LITERACY COLLABORATIVE  |  Gilead Pilot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7772400" y="480060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5A5C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 /  9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64592"/>
            <a:ext cx="8814816" cy="4814316"/>
          </a:xfrm>
          <a:prstGeom prst="rect">
            <a:avLst/>
          </a:prstGeom>
          <a:ln w="22225">
            <a:solidFill>
              <a:srgbClr val="B8B9D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2920"/>
            <a:ext cx="9144000" cy="914400"/>
          </a:xfrm>
          <a:prstGeom prst="rect">
            <a:avLst/>
          </a:prstGeom>
          <a:solidFill>
            <a:srgbClr val="7C7DBA"/>
          </a:solidFill>
          <a:ln w="12700">
            <a:solidFill>
              <a:srgbClr val="7C7DB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548640"/>
            <a:ext cx="685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Self-Care Plan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457200" y="1078992"/>
            <a:ext cx="6858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i="1" dirty="0">
                <a:solidFill>
                  <a:srgbClr val="D4F0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Sustaining quality engagement across the pilot year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7863840" y="777240"/>
            <a:ext cx="822960" cy="365760"/>
          </a:xfrm>
          <a:prstGeom prst="rect">
            <a:avLst/>
          </a:prstGeom>
          <a:solidFill>
            <a:srgbClr val="A8E1C5"/>
          </a:solidFill>
          <a:ln w="12700">
            <a:solidFill>
              <a:srgbClr val="A8E1C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863840" y="777240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GILEAD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1691640"/>
            <a:ext cx="3931920" cy="1417320"/>
          </a:xfrm>
          <a:prstGeom prst="rect">
            <a:avLst/>
          </a:prstGeom>
          <a:solidFill>
            <a:srgbClr val="FFFFFF"/>
          </a:solidFill>
          <a:ln w="19050">
            <a:solidFill>
              <a:srgbClr val="B8B9D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48640" y="1691640"/>
            <a:ext cx="164592" cy="1417320"/>
          </a:xfrm>
          <a:prstGeom prst="rect">
            <a:avLst/>
          </a:prstGeom>
          <a:solidFill>
            <a:srgbClr val="A8E1C5"/>
          </a:solidFill>
          <a:ln w="12700">
            <a:solidFill>
              <a:srgbClr val="A8E1C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182880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Reflective Journaling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868680" y="2148840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i="1" dirty="0">
                <a:solidFill>
                  <a:srgbClr val="7C7D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 min / week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868680" y="2423160"/>
            <a:ext cx="3474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2A2D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team member maintains a private professional journal documenting observations, decisions, and challenges across all four phases.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663440" y="1691640"/>
            <a:ext cx="3931920" cy="1417320"/>
          </a:xfrm>
          <a:prstGeom prst="rect">
            <a:avLst/>
          </a:prstGeom>
          <a:solidFill>
            <a:srgbClr val="FFFFFF"/>
          </a:solidFill>
          <a:ln w="19050">
            <a:solidFill>
              <a:srgbClr val="B8B9D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663440" y="1691640"/>
            <a:ext cx="164592" cy="1417320"/>
          </a:xfrm>
          <a:prstGeom prst="rect">
            <a:avLst/>
          </a:prstGeom>
          <a:solidFill>
            <a:srgbClr val="A8E1C5"/>
          </a:solidFill>
          <a:ln w="12700">
            <a:solidFill>
              <a:srgbClr val="A8E1C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983480" y="182880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Quarterly Check-Ins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983480" y="2148840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i="1" dirty="0">
                <a:solidFill>
                  <a:srgbClr val="7C7D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90 min / quarter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4983480" y="2423160"/>
            <a:ext cx="3474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2A2D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Facilitated team meeting at the close of each phase to surface concerns, share progress, and acknowledge contributions.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548640" y="3246120"/>
            <a:ext cx="3931920" cy="1417320"/>
          </a:xfrm>
          <a:prstGeom prst="rect">
            <a:avLst/>
          </a:prstGeom>
          <a:solidFill>
            <a:srgbClr val="FFFFFF"/>
          </a:solidFill>
          <a:ln w="19050">
            <a:solidFill>
              <a:srgbClr val="B8B9D8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48640" y="3246120"/>
            <a:ext cx="164592" cy="1417320"/>
          </a:xfrm>
          <a:prstGeom prst="rect">
            <a:avLst/>
          </a:prstGeom>
          <a:solidFill>
            <a:srgbClr val="A8E1C5"/>
          </a:solidFill>
          <a:ln w="12700">
            <a:solidFill>
              <a:srgbClr val="A8E1C5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68680" y="338328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Movement Breaks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868680" y="3703320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i="1" dirty="0">
                <a:solidFill>
                  <a:srgbClr val="7C7D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20-min walks / week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868680" y="3977640"/>
            <a:ext cx="3474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2A2D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Scheduled walking breaks during Phase 1 (development) and Phase 3 (full implementation) to support cognitive renewal.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4663440" y="3246120"/>
            <a:ext cx="3931920" cy="1417320"/>
          </a:xfrm>
          <a:prstGeom prst="rect">
            <a:avLst/>
          </a:prstGeom>
          <a:solidFill>
            <a:srgbClr val="FFFFFF"/>
          </a:solidFill>
          <a:ln w="19050">
            <a:solidFill>
              <a:srgbClr val="B8B9D8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663440" y="3246120"/>
            <a:ext cx="164592" cy="1417320"/>
          </a:xfrm>
          <a:prstGeom prst="rect">
            <a:avLst/>
          </a:prstGeom>
          <a:solidFill>
            <a:srgbClr val="A8E1C5"/>
          </a:solidFill>
          <a:ln w="12700">
            <a:solidFill>
              <a:srgbClr val="A8E1C5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983480" y="338328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Professional Reading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4983480" y="3703320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i="1" dirty="0">
                <a:solidFill>
                  <a:srgbClr val="7C7D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article / semester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983480" y="3977640"/>
            <a:ext cx="3474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2A2D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team member selects an article in their program area, then shares a brief summary at the quarterly check-in.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457200" y="4800600"/>
            <a:ext cx="640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100" kern="0" dirty="0">
                <a:solidFill>
                  <a:srgbClr val="8A8D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ACADEMIC LITERACY COLLABORATIVE  |  Gilead Pilot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772400" y="480060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5A5C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 /  9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64592"/>
            <a:ext cx="8814816" cy="4814316"/>
          </a:xfrm>
          <a:prstGeom prst="rect">
            <a:avLst/>
          </a:prstGeom>
          <a:ln w="22225">
            <a:solidFill>
              <a:srgbClr val="B8B9D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2920"/>
            <a:ext cx="9144000" cy="914400"/>
          </a:xfrm>
          <a:prstGeom prst="rect">
            <a:avLst/>
          </a:prstGeom>
          <a:solidFill>
            <a:srgbClr val="7C7DBA"/>
          </a:solidFill>
          <a:ln w="12700">
            <a:solidFill>
              <a:srgbClr val="7C7DB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548640"/>
            <a:ext cx="685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Program Budget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457200" y="1078992"/>
            <a:ext cx="6858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i="1" dirty="0">
                <a:solidFill>
                  <a:srgbClr val="D4F0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 project cost: $75,920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7863840" y="777240"/>
            <a:ext cx="822960" cy="365760"/>
          </a:xfrm>
          <a:prstGeom prst="rect">
            <a:avLst/>
          </a:prstGeom>
          <a:solidFill>
            <a:srgbClr val="A8E1C5"/>
          </a:solidFill>
          <a:ln w="12700">
            <a:solidFill>
              <a:srgbClr val="A8E1C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863840" y="777240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GILEAD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48640" y="1691640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Goal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2057400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Goal 1: Strengthen Writing Proficiency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48640" y="2331720"/>
            <a:ext cx="3200400" cy="256032"/>
          </a:xfrm>
          <a:prstGeom prst="rect">
            <a:avLst/>
          </a:prstGeom>
          <a:solidFill>
            <a:srgbClr val="D4F0E0"/>
          </a:solidFill>
          <a:ln w="12700">
            <a:solidFill>
              <a:srgbClr val="D4F0E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48640" y="2331720"/>
            <a:ext cx="1696212" cy="256032"/>
          </a:xfrm>
          <a:prstGeom prst="rect">
            <a:avLst/>
          </a:prstGeom>
          <a:solidFill>
            <a:srgbClr val="7C7DBA"/>
          </a:solidFill>
          <a:ln w="12700">
            <a:solidFill>
              <a:srgbClr val="7C7DB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840480" y="2331720"/>
            <a:ext cx="822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$30,900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548640" y="2880360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Goal 2: Support Academic Integrity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548640" y="3154680"/>
            <a:ext cx="3200400" cy="256032"/>
          </a:xfrm>
          <a:prstGeom prst="rect">
            <a:avLst/>
          </a:prstGeom>
          <a:solidFill>
            <a:srgbClr val="D4F0E0"/>
          </a:solidFill>
          <a:ln w="12700">
            <a:solidFill>
              <a:srgbClr val="D4F0E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" y="3154680"/>
            <a:ext cx="896112" cy="256032"/>
          </a:xfrm>
          <a:prstGeom prst="rect">
            <a:avLst/>
          </a:prstGeom>
          <a:solidFill>
            <a:srgbClr val="7C7DBA"/>
          </a:solidFill>
          <a:ln w="12700">
            <a:solidFill>
              <a:srgbClr val="7C7DB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840480" y="3154680"/>
            <a:ext cx="822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$16,200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48640" y="3703320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Goal 3: Expand Equitable Access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548640" y="3977640"/>
            <a:ext cx="3200400" cy="256032"/>
          </a:xfrm>
          <a:prstGeom prst="rect">
            <a:avLst/>
          </a:prstGeom>
          <a:solidFill>
            <a:srgbClr val="D4F0E0"/>
          </a:solidFill>
          <a:ln w="12700">
            <a:solidFill>
              <a:srgbClr val="D4F0E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48640" y="3977640"/>
            <a:ext cx="608076" cy="256032"/>
          </a:xfrm>
          <a:prstGeom prst="rect">
            <a:avLst/>
          </a:prstGeom>
          <a:solidFill>
            <a:srgbClr val="7C7DBA"/>
          </a:solidFill>
          <a:ln w="12700">
            <a:solidFill>
              <a:srgbClr val="7C7DB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840480" y="3977640"/>
            <a:ext cx="822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$11,300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846320" y="1691640"/>
            <a:ext cx="3840480" cy="2880360"/>
          </a:xfrm>
          <a:prstGeom prst="rect">
            <a:avLst/>
          </a:prstGeom>
          <a:solidFill>
            <a:srgbClr val="FFFFFF"/>
          </a:solidFill>
          <a:ln w="25400">
            <a:solidFill>
              <a:srgbClr val="7C7DBA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846320" y="1691640"/>
            <a:ext cx="3840480" cy="411480"/>
          </a:xfrm>
          <a:prstGeom prst="rect">
            <a:avLst/>
          </a:prstGeom>
          <a:solidFill>
            <a:srgbClr val="7C7DBA"/>
          </a:solidFill>
          <a:ln w="12700">
            <a:solidFill>
              <a:srgbClr val="7C7DB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846320" y="1691640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2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 PROJECT COST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4846320" y="2240280"/>
            <a:ext cx="3840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$75,920</a:t>
            </a:r>
            <a:endParaRPr lang="en-US" sz="4400" dirty="0"/>
          </a:p>
        </p:txBody>
      </p:sp>
      <p:sp>
        <p:nvSpPr>
          <p:cNvPr id="25" name="Text 23"/>
          <p:cNvSpPr/>
          <p:nvPr/>
        </p:nvSpPr>
        <p:spPr>
          <a:xfrm>
            <a:off x="5029200" y="2971800"/>
            <a:ext cx="2468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2A2D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 Direct Cost (Goals 1–3)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7498080" y="2971800"/>
            <a:ext cx="1097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$58,400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5029200" y="3337560"/>
            <a:ext cx="3520440" cy="0"/>
          </a:xfrm>
          <a:prstGeom prst="line">
            <a:avLst/>
          </a:prstGeom>
          <a:noFill/>
          <a:ln w="6350">
            <a:solidFill>
              <a:srgbClr val="B8B9D8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029200" y="3429000"/>
            <a:ext cx="2468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2A2D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Evaluation Cost (10%)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7498080" y="3429000"/>
            <a:ext cx="1097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$5,840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5029200" y="3794760"/>
            <a:ext cx="3520440" cy="0"/>
          </a:xfrm>
          <a:prstGeom prst="line">
            <a:avLst/>
          </a:prstGeom>
          <a:noFill/>
          <a:ln w="6350">
            <a:solidFill>
              <a:srgbClr val="B8B9D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029200" y="3886200"/>
            <a:ext cx="2468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2A2D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Indirect Cost (20%)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7498080" y="3886200"/>
            <a:ext cx="1097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3F41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$11,680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457200" y="4800600"/>
            <a:ext cx="640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100" kern="0" dirty="0">
                <a:solidFill>
                  <a:srgbClr val="8A8D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ACADEMIC LITERACY COLLABORATIVE  |  Gilead Pilot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7772400" y="480060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5A5C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  /  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Academic Literacy Collaborative — Gilead Proposal</dc:title>
  <dc:subject>PptxGenJS Presentation</dc:subject>
  <dc:creator>Kayla Canfield</dc:creator>
  <cp:lastModifiedBy>Kayla Canfield</cp:lastModifiedBy>
  <cp:revision>1</cp:revision>
  <dcterms:created xsi:type="dcterms:W3CDTF">2026-05-09T14:45:10Z</dcterms:created>
  <dcterms:modified xsi:type="dcterms:W3CDTF">2026-05-09T14:45:10Z</dcterms:modified>
</cp:coreProperties>
</file>